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3" r:id="rId2"/>
    <p:sldId id="269" r:id="rId3"/>
    <p:sldId id="263" r:id="rId4"/>
    <p:sldId id="261" r:id="rId5"/>
    <p:sldId id="264" r:id="rId6"/>
    <p:sldId id="265" r:id="rId7"/>
    <p:sldId id="257" r:id="rId8"/>
    <p:sldId id="258" r:id="rId9"/>
    <p:sldId id="267" r:id="rId10"/>
    <p:sldId id="297" r:id="rId11"/>
    <p:sldId id="268" r:id="rId12"/>
    <p:sldId id="298" r:id="rId13"/>
    <p:sldId id="287" r:id="rId14"/>
    <p:sldId id="303" r:id="rId15"/>
    <p:sldId id="288" r:id="rId16"/>
    <p:sldId id="299" r:id="rId17"/>
    <p:sldId id="290" r:id="rId18"/>
    <p:sldId id="300" r:id="rId19"/>
    <p:sldId id="301" r:id="rId20"/>
    <p:sldId id="291" r:id="rId21"/>
    <p:sldId id="304" r:id="rId22"/>
    <p:sldId id="305" r:id="rId23"/>
    <p:sldId id="295" r:id="rId24"/>
    <p:sldId id="306" r:id="rId25"/>
    <p:sldId id="309" r:id="rId26"/>
    <p:sldId id="308" r:id="rId27"/>
    <p:sldId id="310" r:id="rId28"/>
    <p:sldId id="307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A000"/>
    <a:srgbClr val="3E2E00"/>
    <a:srgbClr val="D0B804"/>
    <a:srgbClr val="FFFF00"/>
    <a:srgbClr val="7A1808"/>
    <a:srgbClr val="3399FF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5" autoAdjust="0"/>
    <p:restoredTop sz="97941" autoAdjust="0"/>
  </p:normalViewPr>
  <p:slideViewPr>
    <p:cSldViewPr>
      <p:cViewPr varScale="1">
        <p:scale>
          <a:sx n="90" d="100"/>
          <a:sy n="90" d="100"/>
        </p:scale>
        <p:origin x="-69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13" Type="http://schemas.openxmlformats.org/officeDocument/2006/relationships/slide" Target="slides/slide28.xml"/><Relationship Id="rId3" Type="http://schemas.openxmlformats.org/officeDocument/2006/relationships/slide" Target="slides/slide14.xml"/><Relationship Id="rId7" Type="http://schemas.openxmlformats.org/officeDocument/2006/relationships/slide" Target="slides/slide19.xml"/><Relationship Id="rId12" Type="http://schemas.openxmlformats.org/officeDocument/2006/relationships/slide" Target="slides/slide27.xml"/><Relationship Id="rId2" Type="http://schemas.openxmlformats.org/officeDocument/2006/relationships/slide" Target="slides/slide13.xml"/><Relationship Id="rId1" Type="http://schemas.openxmlformats.org/officeDocument/2006/relationships/slide" Target="slides/slide3.xml"/><Relationship Id="rId6" Type="http://schemas.openxmlformats.org/officeDocument/2006/relationships/slide" Target="slides/slide18.xml"/><Relationship Id="rId11" Type="http://schemas.openxmlformats.org/officeDocument/2006/relationships/slide" Target="slides/slide26.xml"/><Relationship Id="rId5" Type="http://schemas.openxmlformats.org/officeDocument/2006/relationships/slide" Target="slides/slide17.xml"/><Relationship Id="rId10" Type="http://schemas.openxmlformats.org/officeDocument/2006/relationships/slide" Target="slides/slide25.xml"/><Relationship Id="rId4" Type="http://schemas.openxmlformats.org/officeDocument/2006/relationships/slide" Target="slides/slide16.xml"/><Relationship Id="rId9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3D680-975D-492A-B4D7-CF0184A87A1B}" type="datetimeFigureOut">
              <a:rPr lang="fr-BE" smtClean="0"/>
              <a:t>23-02-18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1C212-DFDC-4295-8C49-F8B6D74332C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560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455DB-9FB8-4298-97AC-15599CD5FFD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B1E29-2A09-4124-A4D7-EB47C3C81C2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B5096-06EE-4B09-BB89-87219B03A40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5E853-BE45-40B6-B699-5C30233D2FD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49A8E-D534-48C3-A3D4-4A460FD28C4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99E95-FB41-4FB5-9729-21A6B802F9B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DA3EF-5B6F-41A9-93DB-EEB8D6A51D4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740C3-A750-4DB0-9E76-A9F94BDCE70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B5855-F922-4A35-8019-8F81F3D86CE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C6557-5FE4-4E83-8F3D-6273532555B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04841-491A-4184-B37E-46A865BFA64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0606F5-4886-48D8-A496-EE21F470606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222E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143000"/>
          </a:xfrm>
          <a:noFill/>
          <a:ln/>
        </p:spPr>
        <p:txBody>
          <a:bodyPr/>
          <a:lstStyle/>
          <a:p>
            <a:r>
              <a:rPr lang="fr-BE" sz="5000" b="1">
                <a:solidFill>
                  <a:srgbClr val="000046"/>
                </a:solidFill>
                <a:latin typeface="Comic Sans MS" pitchFamily="66" charset="0"/>
              </a:rPr>
              <a:t>Crédits aux entreprises</a:t>
            </a:r>
            <a:endParaRPr lang="fr-FR" sz="5000" b="1">
              <a:solidFill>
                <a:srgbClr val="000046"/>
              </a:solidFill>
              <a:latin typeface="Comic Sans MS" pitchFamily="66" charset="0"/>
            </a:endParaRPr>
          </a:p>
        </p:txBody>
      </p:sp>
      <p:pic>
        <p:nvPicPr>
          <p:cNvPr id="43011" name="Picture 1027" descr="http://www.venturelab.ch/portrait/files/468/00015661-best_practice_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981200"/>
            <a:ext cx="2578100" cy="2827338"/>
          </a:xfrm>
          <a:prstGeom prst="rect">
            <a:avLst/>
          </a:prstGeom>
          <a:noFill/>
        </p:spPr>
      </p:pic>
      <p:sp>
        <p:nvSpPr>
          <p:cNvPr id="43018" name="Text Box 1034"/>
          <p:cNvSpPr txBox="1">
            <a:spLocks noChangeArrowheads="1"/>
          </p:cNvSpPr>
          <p:nvPr/>
        </p:nvSpPr>
        <p:spPr bwMode="auto">
          <a:xfrm>
            <a:off x="2667000" y="5181600"/>
            <a:ext cx="373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600" b="1" dirty="0">
                <a:latin typeface="Comic Sans MS" pitchFamily="66" charset="0"/>
              </a:rPr>
              <a:t>J-M </a:t>
            </a:r>
            <a:r>
              <a:rPr lang="fr-BE" sz="1600" b="1" dirty="0" err="1">
                <a:latin typeface="Comic Sans MS" pitchFamily="66" charset="0"/>
              </a:rPr>
              <a:t>Heneffe</a:t>
            </a:r>
            <a:r>
              <a:rPr lang="fr-BE" sz="1600" b="1" dirty="0">
                <a:latin typeface="Comic Sans MS" pitchFamily="66" charset="0"/>
              </a:rPr>
              <a:t> – </a:t>
            </a:r>
            <a:r>
              <a:rPr lang="fr-BE" sz="1600" b="1" dirty="0" smtClean="0">
                <a:latin typeface="Comic Sans MS" pitchFamily="66" charset="0"/>
              </a:rPr>
              <a:t>APLL</a:t>
            </a:r>
            <a:br>
              <a:rPr lang="fr-BE" sz="1600" b="1" dirty="0" smtClean="0">
                <a:latin typeface="Comic Sans MS" pitchFamily="66" charset="0"/>
              </a:rPr>
            </a:br>
            <a:r>
              <a:rPr lang="fr-BE" sz="1600" b="1" dirty="0" smtClean="0">
                <a:latin typeface="Comic Sans MS" pitchFamily="66" charset="0"/>
              </a:rPr>
              <a:t>E  Assolari – APMW - 2018</a:t>
            </a:r>
            <a:r>
              <a:rPr lang="fr-BE" i="1" dirty="0" smtClean="0"/>
              <a:t> </a:t>
            </a:r>
            <a:endParaRPr lang="fr-FR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50000">
              <a:srgbClr val="9CB86E"/>
            </a:gs>
            <a:gs pos="100000">
              <a:srgbClr val="DDEBC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28600"/>
            <a:ext cx="7315200" cy="609600"/>
          </a:xfrm>
          <a:noFill/>
          <a:ln/>
        </p:spPr>
        <p:txBody>
          <a:bodyPr/>
          <a:lstStyle/>
          <a:p>
            <a:r>
              <a:rPr lang="fr-BE" sz="4000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L’escompte « fournisseur »</a:t>
            </a:r>
            <a:endParaRPr lang="fr-FR" sz="4000" b="1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14400" y="2209800"/>
            <a:ext cx="78486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L’escompte « fournisseur » est une convention entre la banque et son client </a:t>
            </a:r>
            <a:r>
              <a:rPr lang="fr-FR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(tiré)</a:t>
            </a:r>
            <a:r>
              <a:rPr lang="fr-F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par laquelle la banque s’engage à escompter les traites tirées sur lui à concurrence du plafond convenu dans l’ouverture du crédit d’escompte.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914400" y="2057400"/>
            <a:ext cx="7924800" cy="0"/>
          </a:xfrm>
          <a:prstGeom prst="line">
            <a:avLst/>
          </a:prstGeom>
          <a:noFill/>
          <a:ln w="50800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8839200" y="2057400"/>
            <a:ext cx="0" cy="3810000"/>
          </a:xfrm>
          <a:prstGeom prst="line">
            <a:avLst/>
          </a:prstGeom>
          <a:noFill/>
          <a:ln w="50800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914400" y="5943600"/>
            <a:ext cx="7924800" cy="0"/>
          </a:xfrm>
          <a:prstGeom prst="line">
            <a:avLst/>
          </a:prstGeom>
          <a:noFill/>
          <a:ln w="50800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914400" y="2057400"/>
            <a:ext cx="0" cy="3886200"/>
          </a:xfrm>
          <a:prstGeom prst="line">
            <a:avLst/>
          </a:prstGeom>
          <a:noFill/>
          <a:ln w="50800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8493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nimBg="1"/>
      <p:bldP spid="15365" grpId="0" animBg="1"/>
      <p:bldP spid="15366" grpId="0" animBg="1"/>
      <p:bldP spid="153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50000">
              <a:srgbClr val="9CB86E"/>
            </a:gs>
            <a:gs pos="100000">
              <a:srgbClr val="DDEBC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9902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50000">
              <a:srgbClr val="9CB86E"/>
            </a:gs>
            <a:gs pos="100000">
              <a:srgbClr val="DDEBC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8600"/>
            <a:ext cx="8610600" cy="609600"/>
          </a:xfrm>
          <a:noFill/>
          <a:ln/>
        </p:spPr>
        <p:txBody>
          <a:bodyPr/>
          <a:lstStyle/>
          <a:p>
            <a:r>
              <a:rPr lang="fr-BE" sz="1400" b="1" u="sng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Remarque</a:t>
            </a:r>
            <a:r>
              <a:rPr lang="fr-BE" sz="4000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L’encaissement électronique</a:t>
            </a:r>
            <a:endParaRPr lang="fr-FR" sz="4000" b="1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784860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FR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Depuis septembre 1997, le secteur bancaire a introduit un nouveau système </a:t>
            </a:r>
            <a:r>
              <a:rPr lang="fr-BE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électronique </a:t>
            </a:r>
            <a:r>
              <a:rPr lang="fr-FR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d'encaissement. </a:t>
            </a:r>
            <a:endParaRPr lang="fr-BE" sz="1600">
              <a:solidFill>
                <a:srgbClr val="0033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fr-FR" sz="16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Le dépôt central</a:t>
            </a:r>
          </a:p>
          <a:p>
            <a:pPr algn="just">
              <a:spcBef>
                <a:spcPct val="20000"/>
              </a:spcBef>
            </a:pPr>
            <a:r>
              <a:rPr lang="fr-FR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Le remettant fait parvenir dès que possible les effets de commerce à sa banque, qui les dépose à son tour dans les plus brefs délais auprès de la Banque Nationale de Belgique. </a:t>
            </a:r>
            <a:endParaRPr lang="fr-BE" sz="1600">
              <a:solidFill>
                <a:srgbClr val="0033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fr-FR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La </a:t>
            </a:r>
            <a:r>
              <a:rPr lang="fr-BE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BNB</a:t>
            </a:r>
            <a:r>
              <a:rPr lang="fr-FR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 joue donc ici le rôle de dépositaire central et conserve les effets de commerce pendant le délai légalement requis.</a:t>
            </a:r>
            <a:r>
              <a:rPr lang="fr-BE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Les données des effets de commerce sont ensuite reprises dans un fichier central. </a:t>
            </a:r>
            <a:endParaRPr lang="fr-BE" sz="1600">
              <a:solidFill>
                <a:srgbClr val="0033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fr-FR" sz="16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L’encaissement électronique</a:t>
            </a:r>
          </a:p>
          <a:p>
            <a:pPr algn="just">
              <a:spcBef>
                <a:spcPct val="20000"/>
              </a:spcBef>
            </a:pPr>
            <a:r>
              <a:rPr lang="fr-FR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A l'échéance, la B</a:t>
            </a:r>
            <a:r>
              <a:rPr lang="fr-BE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NB</a:t>
            </a:r>
            <a:r>
              <a:rPr lang="fr-FR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 présente les effets au paiement via des </a:t>
            </a:r>
            <a:r>
              <a:rPr lang="fr-FR" sz="1600" b="1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messages électroniques</a:t>
            </a:r>
            <a:r>
              <a:rPr lang="fr-FR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 établis sur base du fichier central. </a:t>
            </a:r>
          </a:p>
          <a:p>
            <a:pPr algn="just">
              <a:spcBef>
                <a:spcPct val="20000"/>
              </a:spcBef>
            </a:pPr>
            <a:r>
              <a:rPr lang="fr-FR" sz="1600" b="1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Le compte bancaire du tiré</a:t>
            </a:r>
            <a:r>
              <a:rPr lang="fr-FR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 d'une lettre de change ou le signataire d'un billet à ordre </a:t>
            </a:r>
            <a:r>
              <a:rPr lang="fr-FR" sz="1600" b="1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est débité</a:t>
            </a:r>
            <a:r>
              <a:rPr lang="fr-FR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 à concurrence de la créance.</a:t>
            </a:r>
          </a:p>
          <a:p>
            <a:pPr algn="just">
              <a:spcBef>
                <a:spcPct val="20000"/>
              </a:spcBef>
            </a:pPr>
            <a:r>
              <a:rPr lang="fr-FR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Le « remettant » d'une lettre de change ou d'un billet à ordre reçoit le montant de sa créance sur son compte, sans autres formalités, sauf en cas de non-paiement.</a:t>
            </a:r>
          </a:p>
          <a:p>
            <a:pPr algn="just">
              <a:spcBef>
                <a:spcPct val="20000"/>
              </a:spcBef>
            </a:pPr>
            <a:r>
              <a:rPr lang="fr-FR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Les effets de commerce </a:t>
            </a:r>
            <a:r>
              <a:rPr lang="fr-BE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sont </a:t>
            </a:r>
            <a:r>
              <a:rPr lang="fr-FR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définitivement conservés et archivés auprès de la </a:t>
            </a:r>
            <a:r>
              <a:rPr lang="fr-BE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BNB</a:t>
            </a:r>
            <a:r>
              <a:rPr lang="fr-FR" sz="160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. L'extrait de compte débiteur de la banque tient désormais lieu de preuve de paiement.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4627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6FEFD"/>
            </a:gs>
            <a:gs pos="100000">
              <a:srgbClr val="3375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"/>
            <a:ext cx="6858000" cy="685800"/>
          </a:xfrm>
          <a:noFill/>
          <a:ln/>
        </p:spPr>
        <p:txBody>
          <a:bodyPr/>
          <a:lstStyle/>
          <a:p>
            <a:r>
              <a:rPr lang="fr-BE" sz="4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Les avances à terme fixe (Straight loans )</a:t>
            </a:r>
            <a:endParaRPr lang="fr-FR" sz="4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971600" y="248882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Ce sont des prêts d’un montant déterminé, accordés pour une durée fixe (minimum 1 mois, maximum 6 mois). Elles permettent de financer les besoins de trésorerie pour des montants importants (en général &gt; 125.000 €). Les avances sont versées sur le compte du client. Les intérêts sont encaissés à l’échéance.</a:t>
            </a:r>
            <a:endParaRPr lang="fr-BE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6FEFD"/>
            </a:gs>
            <a:gs pos="100000">
              <a:srgbClr val="3375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Comic Sans MS" pitchFamily="66" charset="0"/>
                <a:cs typeface="Times New Roman" pitchFamily="18" charset="0"/>
              </a:rPr>
              <a:t>Contrairement au crédit de caisse, toute la somme est mise à disposition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62000" y="48768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>
                <a:latin typeface="Comic Sans MS" pitchFamily="66" charset="0"/>
                <a:cs typeface="Times New Roman" pitchFamily="18" charset="0"/>
              </a:rPr>
              <a:t>les intérêts sont dus sur toute la somme !!!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4038600" y="3505200"/>
            <a:ext cx="1219200" cy="1066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"/>
            <a:ext cx="6858000" cy="685800"/>
          </a:xfrm>
          <a:noFill/>
          <a:ln/>
        </p:spPr>
        <p:txBody>
          <a:bodyPr/>
          <a:lstStyle/>
          <a:p>
            <a:r>
              <a:rPr lang="fr-BE" sz="4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Les avances à terme fixe (Straight loans )</a:t>
            </a:r>
            <a:endParaRPr lang="fr-FR" sz="4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8677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9" grpId="0" autoUpdateAnimBg="0"/>
      <p:bldP spid="368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00A8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772400" cy="1143000"/>
          </a:xfrm>
          <a:noFill/>
          <a:ln/>
        </p:spPr>
        <p:txBody>
          <a:bodyPr/>
          <a:lstStyle/>
          <a:p>
            <a:r>
              <a:rPr lang="fr-BE" sz="4800" b="1">
                <a:solidFill>
                  <a:srgbClr val="BF26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Crédits aux entreprises</a:t>
            </a:r>
            <a:endParaRPr lang="fr-FR" sz="4800" b="1">
              <a:solidFill>
                <a:srgbClr val="BF260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7891" name="Picture 3" descr="http://www.venturelab.ch/portrait/files/468/00015661-best_practice_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981200"/>
            <a:ext cx="2578100" cy="2827338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858000" cy="685800"/>
          </a:xfrm>
          <a:noFill/>
          <a:ln/>
        </p:spPr>
        <p:txBody>
          <a:bodyPr/>
          <a:lstStyle/>
          <a:p>
            <a:r>
              <a:rPr lang="fr-BE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Autres formes de crédit</a:t>
            </a:r>
            <a:endParaRPr lang="fr-FR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789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09600" y="6324600"/>
            <a:ext cx="381000" cy="304800"/>
          </a:xfrm>
          <a:prstGeom prst="actionButtonHom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6FEFD"/>
            </a:gs>
            <a:gs pos="100000">
              <a:srgbClr val="3375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762000"/>
            <a:ext cx="6858000" cy="685800"/>
          </a:xfrm>
          <a:noFill/>
          <a:ln/>
        </p:spPr>
        <p:txBody>
          <a:bodyPr/>
          <a:lstStyle/>
          <a:p>
            <a:r>
              <a:rPr lang="fr-BE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Autres formes de crédit</a:t>
            </a:r>
            <a:endParaRPr lang="fr-FR" sz="4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066800" y="1828800"/>
            <a:ext cx="57374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79413" indent="-379413">
              <a:spcBef>
                <a:spcPct val="50000"/>
              </a:spcBef>
              <a:buFontTx/>
              <a:buChar char="•"/>
            </a:pPr>
            <a:r>
              <a:rPr lang="fr-BE" sz="2800" b="1" dirty="0">
                <a:latin typeface="Comic Sans MS" pitchFamily="66" charset="0"/>
              </a:rPr>
              <a:t>Le </a:t>
            </a:r>
            <a:r>
              <a:rPr lang="fr-BE" sz="2800" b="1" dirty="0" smtClean="0">
                <a:latin typeface="Comic Sans MS" pitchFamily="66" charset="0"/>
              </a:rPr>
              <a:t>leasing et le </a:t>
            </a:r>
            <a:r>
              <a:rPr lang="fr-BE" sz="2800" b="1" dirty="0" err="1" smtClean="0">
                <a:latin typeface="Comic Sans MS" pitchFamily="66" charset="0"/>
              </a:rPr>
              <a:t>renting</a:t>
            </a:r>
            <a:endParaRPr lang="fr-FR" sz="2800" b="1" dirty="0">
              <a:latin typeface="Comic Sans MS" pitchFamily="66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447800" y="25146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>
                <a:latin typeface="Comic Sans MS" pitchFamily="66" charset="0"/>
                <a:cs typeface="Times New Roman" pitchFamily="18" charset="0"/>
              </a:rPr>
              <a:t>Le leasing permet de disposer d’un bien d’équipement d’une façon permanente sans avoir à l’acheter. </a:t>
            </a:r>
            <a:endParaRPr lang="fr-BE"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fr-FR">
                <a:latin typeface="Comic Sans MS" pitchFamily="66" charset="0"/>
                <a:cs typeface="Times New Roman" pitchFamily="18" charset="0"/>
              </a:rPr>
              <a:t>La société de leasing achète elle-même le bien et le met à la disposition de l’utilisateur aux termes d’un contrat de location dont la durée oscille souvent entre 3 et 7 ans.</a:t>
            </a:r>
            <a:endParaRPr lang="fr-FR">
              <a:latin typeface="Comic Sans MS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098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utoUpdateAnimBg="0"/>
      <p:bldP spid="38920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6FEFD"/>
            </a:gs>
            <a:gs pos="100000">
              <a:srgbClr val="3375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762000"/>
            <a:ext cx="6858000" cy="685800"/>
          </a:xfrm>
          <a:noFill/>
          <a:ln/>
        </p:spPr>
        <p:txBody>
          <a:bodyPr/>
          <a:lstStyle/>
          <a:p>
            <a:r>
              <a:rPr lang="fr-BE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Autres formes de crédit</a:t>
            </a:r>
            <a:endParaRPr lang="fr-FR" sz="4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66800" y="18288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9413" indent="-379413">
              <a:spcBef>
                <a:spcPct val="50000"/>
              </a:spcBef>
              <a:buFontTx/>
              <a:buChar char="•"/>
            </a:pPr>
            <a:r>
              <a:rPr lang="fr-BE" sz="2800" b="1">
                <a:latin typeface="Comic Sans MS" pitchFamily="66" charset="0"/>
              </a:rPr>
              <a:t>Le leasing</a:t>
            </a:r>
            <a:endParaRPr lang="fr-FR" sz="2800" b="1">
              <a:latin typeface="Comic Sans MS" pitchFamily="66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447800" y="2514600"/>
            <a:ext cx="7239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BE">
                <a:latin typeface="Comic Sans MS" pitchFamily="66" charset="0"/>
                <a:cs typeface="Times New Roman" pitchFamily="18" charset="0"/>
              </a:rPr>
              <a:t>Le leasing financier est une opération de financement à moyen (long) terme, dont le support juridique est un contrat de louage de choses.</a:t>
            </a:r>
          </a:p>
          <a:p>
            <a:pPr algn="just">
              <a:spcBef>
                <a:spcPct val="50000"/>
              </a:spcBef>
            </a:pPr>
            <a:r>
              <a:rPr lang="fr-BE">
                <a:latin typeface="Comic Sans MS" pitchFamily="66" charset="0"/>
                <a:cs typeface="Times New Roman" pitchFamily="18" charset="0"/>
              </a:rPr>
              <a:t>A l’expiration du contrat, le locataire peut :</a:t>
            </a:r>
          </a:p>
          <a:p>
            <a:pPr marL="758825" lvl="1" indent="-301625" algn="just">
              <a:spcBef>
                <a:spcPct val="50000"/>
              </a:spcBef>
              <a:buFontTx/>
              <a:buChar char="•"/>
            </a:pPr>
            <a:r>
              <a:rPr lang="fr-BE">
                <a:latin typeface="Comic Sans MS" pitchFamily="66" charset="0"/>
                <a:cs typeface="Times New Roman" pitchFamily="18" charset="0"/>
              </a:rPr>
              <a:t>restituer le bien</a:t>
            </a:r>
          </a:p>
          <a:p>
            <a:pPr marL="758825" lvl="1" indent="-301625" algn="just">
              <a:spcBef>
                <a:spcPct val="50000"/>
              </a:spcBef>
              <a:buFontTx/>
              <a:buChar char="•"/>
            </a:pPr>
            <a:r>
              <a:rPr lang="fr-BE">
                <a:latin typeface="Comic Sans MS" pitchFamily="66" charset="0"/>
                <a:cs typeface="Times New Roman" pitchFamily="18" charset="0"/>
              </a:rPr>
              <a:t>lever l’option d’achat</a:t>
            </a:r>
          </a:p>
          <a:p>
            <a:pPr marL="758825" lvl="1" indent="-301625" algn="just">
              <a:spcBef>
                <a:spcPct val="50000"/>
              </a:spcBef>
              <a:buFontTx/>
              <a:buChar char="•"/>
            </a:pPr>
            <a:r>
              <a:rPr lang="fr-BE">
                <a:latin typeface="Comic Sans MS" pitchFamily="66" charset="0"/>
                <a:cs typeface="Times New Roman" pitchFamily="18" charset="0"/>
              </a:rPr>
              <a:t>s’engager dans une nouvelle location.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6FEFD"/>
            </a:gs>
            <a:gs pos="100000">
              <a:srgbClr val="3375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6" y="92107"/>
            <a:ext cx="7600900" cy="636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5253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1200" b="1" dirty="0"/>
              <a:t>https://lucfaij.be/financement-leasing-ou-renting-lequel-choisir/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7984" y="188640"/>
            <a:ext cx="936104" cy="36004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6660232" y="188640"/>
            <a:ext cx="936104" cy="36004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4427984" y="2060848"/>
            <a:ext cx="936104" cy="36004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6588224" y="2060848"/>
            <a:ext cx="936104" cy="36004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3923928" y="5013176"/>
            <a:ext cx="1872208" cy="57606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6156176" y="5085184"/>
            <a:ext cx="1800200" cy="36004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2267744" y="188640"/>
            <a:ext cx="936104" cy="36004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2267744" y="2060848"/>
            <a:ext cx="936104" cy="36004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1763688" y="5013176"/>
            <a:ext cx="1872208" cy="57606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51962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6FEFD"/>
            </a:gs>
            <a:gs pos="100000">
              <a:srgbClr val="3375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339752" y="26064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u="sng" dirty="0" smtClean="0"/>
              <a:t>Exemple de leasing</a:t>
            </a:r>
            <a:endParaRPr lang="fr-BE" b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62880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Analyse du contrat ING Equipment </a:t>
            </a:r>
            <a:r>
              <a:rPr lang="fr-BE" b="1" dirty="0" err="1" smtClean="0"/>
              <a:t>Lease</a:t>
            </a:r>
            <a:r>
              <a:rPr lang="fr-BE" b="1" dirty="0" smtClean="0"/>
              <a:t> </a:t>
            </a:r>
            <a:r>
              <a:rPr lang="fr-BE" b="1" dirty="0" err="1" smtClean="0"/>
              <a:t>Belgium</a:t>
            </a:r>
            <a:r>
              <a:rPr lang="fr-BE" b="1" dirty="0" smtClean="0"/>
              <a:t/>
            </a:r>
            <a:br>
              <a:rPr lang="fr-BE" b="1" dirty="0" smtClean="0"/>
            </a:br>
            <a:r>
              <a:rPr lang="fr-BE" b="1" dirty="0" smtClean="0"/>
              <a:t/>
            </a:r>
            <a:br>
              <a:rPr lang="fr-BE" b="1" dirty="0" smtClean="0"/>
            </a:br>
            <a:r>
              <a:rPr lang="fr-BE" b="1" dirty="0" smtClean="0"/>
              <a:t>(voir mail)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11175210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222E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772400" cy="1143000"/>
          </a:xfrm>
          <a:noFill/>
          <a:ln/>
        </p:spPr>
        <p:txBody>
          <a:bodyPr/>
          <a:lstStyle/>
          <a:p>
            <a:r>
              <a:rPr lang="fr-BE" sz="4800" b="1">
                <a:solidFill>
                  <a:srgbClr val="00004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Crédits aux entreprises</a:t>
            </a:r>
            <a:endParaRPr lang="fr-FR" sz="4800" b="1">
              <a:solidFill>
                <a:srgbClr val="00004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5" name="Picture 3" descr="http://www.venturelab.ch/portrait/files/468/00015661-best_practice_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981200"/>
            <a:ext cx="2578100" cy="2827338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685800"/>
          </a:xfrm>
          <a:noFill/>
          <a:ln/>
        </p:spPr>
        <p:txBody>
          <a:bodyPr/>
          <a:lstStyle/>
          <a:p>
            <a:r>
              <a:rPr lang="fr-BE" sz="4000" b="1">
                <a:solidFill>
                  <a:srgbClr val="CCFF33"/>
                </a:solidFill>
                <a:latin typeface="Comic Sans MS" pitchFamily="66" charset="0"/>
              </a:rPr>
              <a:t>Le crédit de caisse</a:t>
            </a:r>
            <a:endParaRPr lang="fr-FR" sz="4000" b="1">
              <a:solidFill>
                <a:srgbClr val="CCFF33"/>
              </a:solidFill>
              <a:latin typeface="Comic Sans MS" pitchFamily="66" charset="0"/>
            </a:endParaRPr>
          </a:p>
        </p:txBody>
      </p:sp>
      <p:sp>
        <p:nvSpPr>
          <p:cNvPr id="1843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09600" y="6324600"/>
            <a:ext cx="381000" cy="304800"/>
          </a:xfrm>
          <a:prstGeom prst="actionButtonHom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6FEFD"/>
            </a:gs>
            <a:gs pos="100000">
              <a:srgbClr val="3375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762000"/>
            <a:ext cx="6858000" cy="685800"/>
          </a:xfrm>
          <a:noFill/>
          <a:ln/>
        </p:spPr>
        <p:txBody>
          <a:bodyPr/>
          <a:lstStyle/>
          <a:p>
            <a:r>
              <a:rPr lang="fr-BE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Autres formes de crédit</a:t>
            </a:r>
            <a:endParaRPr lang="fr-FR" sz="4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66800" y="18288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9413" indent="-379413">
              <a:spcBef>
                <a:spcPct val="50000"/>
              </a:spcBef>
              <a:buFontTx/>
              <a:buChar char="•"/>
            </a:pPr>
            <a:r>
              <a:rPr lang="fr-BE" sz="2800" b="1">
                <a:latin typeface="Comic Sans MS" pitchFamily="66" charset="0"/>
              </a:rPr>
              <a:t>Le factoring </a:t>
            </a:r>
            <a:r>
              <a:rPr lang="fr-BE" sz="2000" b="1">
                <a:latin typeface="Comic Sans MS" pitchFamily="66" charset="0"/>
              </a:rPr>
              <a:t>(l’affacturage)</a:t>
            </a:r>
            <a:endParaRPr lang="fr-FR" sz="2000" b="1">
              <a:latin typeface="Comic Sans MS" pitchFamily="66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447800" y="2514600"/>
            <a:ext cx="7239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BE">
                <a:latin typeface="Comic Sans MS" pitchFamily="66" charset="0"/>
                <a:cs typeface="Times New Roman" pitchFamily="18" charset="0"/>
              </a:rPr>
              <a:t>C’</a:t>
            </a:r>
            <a:r>
              <a:rPr lang="fr-FR">
                <a:latin typeface="Comic Sans MS" pitchFamily="66" charset="0"/>
                <a:cs typeface="Times New Roman" pitchFamily="18" charset="0"/>
              </a:rPr>
              <a:t>est une technique particulière par laquelle une entreprise endosse ses factures à une société spécialisée - </a:t>
            </a:r>
            <a:r>
              <a:rPr lang="fr-F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le factor</a:t>
            </a:r>
            <a:r>
              <a:rPr lang="fr-BE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>
                <a:latin typeface="Comic Sans MS" pitchFamily="66" charset="0"/>
                <a:cs typeface="Times New Roman" pitchFamily="18" charset="0"/>
              </a:rPr>
              <a:t>- </a:t>
            </a:r>
            <a:r>
              <a:rPr lang="fr-BE"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marL="758825" lvl="1" indent="-301625" algn="just">
              <a:spcBef>
                <a:spcPct val="50000"/>
              </a:spcBef>
              <a:buFontTx/>
              <a:buChar char="•"/>
            </a:pPr>
            <a:r>
              <a:rPr lang="fr-FR">
                <a:latin typeface="Comic Sans MS" pitchFamily="66" charset="0"/>
                <a:cs typeface="Times New Roman" pitchFamily="18" charset="0"/>
              </a:rPr>
              <a:t>qui s’occupe de la gestion de ses comptes clients,</a:t>
            </a:r>
            <a:endParaRPr lang="fr-BE">
              <a:latin typeface="Comic Sans MS" pitchFamily="66" charset="0"/>
              <a:cs typeface="Times New Roman" pitchFamily="18" charset="0"/>
            </a:endParaRPr>
          </a:p>
          <a:p>
            <a:pPr marL="758825" lvl="1" indent="-301625" algn="just">
              <a:spcBef>
                <a:spcPct val="50000"/>
              </a:spcBef>
              <a:buFontTx/>
              <a:buChar char="•"/>
            </a:pPr>
            <a:r>
              <a:rPr lang="fr-FR">
                <a:latin typeface="Comic Sans MS" pitchFamily="66" charset="0"/>
                <a:cs typeface="Times New Roman" pitchFamily="18" charset="0"/>
              </a:rPr>
              <a:t>qui peut assumer pour elle les risques de crédit et lui avancer immédiatement le montant de ses créances.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6FEFD"/>
            </a:gs>
            <a:gs pos="100000">
              <a:srgbClr val="3375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2192" y="116632"/>
            <a:ext cx="6858000" cy="685800"/>
          </a:xfrm>
          <a:noFill/>
          <a:ln/>
        </p:spPr>
        <p:txBody>
          <a:bodyPr/>
          <a:lstStyle/>
          <a:p>
            <a:r>
              <a:rPr lang="fr-BE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Autres formes de crédit</a:t>
            </a:r>
            <a:endParaRPr lang="fr-FR" sz="4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7504" y="980728"/>
            <a:ext cx="9036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79413" indent="-379413">
              <a:spcBef>
                <a:spcPct val="50000"/>
              </a:spcBef>
              <a:buFontTx/>
              <a:buChar char="•"/>
            </a:pPr>
            <a:r>
              <a:rPr lang="fr-BE" sz="2800" b="1" dirty="0" smtClean="0">
                <a:latin typeface="Comic Sans MS" pitchFamily="66" charset="0"/>
              </a:rPr>
              <a:t>La vente de factures (place de marché en ligne)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6078725" cy="453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19" y="6309320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800" dirty="0"/>
              <a:t>https://edebex.com/be-fr/factoring/12-17/?language=be-fr&amp;campaignid=factoring&amp;channel=google-ads&amp;theme=factoring&amp;campaign=54&amp;cleverphone=003228888411&amp;gclid=EAIaIQobChMIqPmlzbX42AIVSjwbCh2mcQlVEAAYASAAEgJGRfD_BwE</a:t>
            </a:r>
          </a:p>
        </p:txBody>
      </p:sp>
    </p:spTree>
    <p:extLst>
      <p:ext uri="{BB962C8B-B14F-4D97-AF65-F5344CB8AC3E}">
        <p14:creationId xmlns:p14="http://schemas.microsoft.com/office/powerpoint/2010/main" val="8437783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6FEFD"/>
            </a:gs>
            <a:gs pos="100000">
              <a:srgbClr val="3375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2192" y="116632"/>
            <a:ext cx="6858000" cy="685800"/>
          </a:xfrm>
          <a:noFill/>
          <a:ln/>
        </p:spPr>
        <p:txBody>
          <a:bodyPr/>
          <a:lstStyle/>
          <a:p>
            <a:r>
              <a:rPr lang="fr-BE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Autres formes de crédit</a:t>
            </a:r>
            <a:endParaRPr lang="fr-FR" sz="4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7504" y="1340768"/>
            <a:ext cx="903649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79413" indent="-379413">
              <a:spcBef>
                <a:spcPct val="50000"/>
              </a:spcBef>
              <a:buFontTx/>
              <a:buChar char="•"/>
            </a:pPr>
            <a:r>
              <a:rPr lang="fr-BE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financement </a:t>
            </a:r>
            <a:r>
              <a:rPr lang="fr-BE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participatif </a:t>
            </a:r>
            <a:r>
              <a:rPr lang="fr-BE" sz="2800" b="1" dirty="0" smtClean="0">
                <a:latin typeface="Comic Sans MS" pitchFamily="66" charset="0"/>
              </a:rPr>
              <a:t>: processus permettant à une personne/société de recueillir de petites sommes auprès d’un grande nombre de personnes, généralement par internet</a:t>
            </a:r>
            <a:r>
              <a:rPr lang="fr-BE" sz="2800" b="1" dirty="0" smtClean="0">
                <a:latin typeface="Comic Sans MS" pitchFamily="66" charset="0"/>
              </a:rPr>
              <a:t/>
            </a:r>
            <a:br>
              <a:rPr lang="fr-BE" sz="2800" b="1" dirty="0" smtClean="0">
                <a:latin typeface="Comic Sans MS" pitchFamily="66" charset="0"/>
              </a:rPr>
            </a:br>
            <a:r>
              <a:rPr lang="fr-BE" sz="2800" b="1" dirty="0" smtClean="0">
                <a:latin typeface="Comic Sans MS" pitchFamily="66" charset="0"/>
              </a:rPr>
              <a:t/>
            </a:r>
            <a:br>
              <a:rPr lang="fr-BE" sz="2800" b="1" dirty="0" smtClean="0">
                <a:latin typeface="Comic Sans MS" pitchFamily="66" charset="0"/>
              </a:rPr>
            </a:br>
            <a:r>
              <a:rPr lang="fr-BE" sz="2800" b="1" dirty="0" smtClean="0">
                <a:latin typeface="Comic Sans MS" pitchFamily="66" charset="0"/>
              </a:rPr>
              <a:t>- </a:t>
            </a:r>
            <a:r>
              <a:rPr lang="fr-BE" sz="2800" b="1" dirty="0" err="1" smtClean="0">
                <a:latin typeface="Comic Sans MS" pitchFamily="66" charset="0"/>
              </a:rPr>
              <a:t>crowdfunding</a:t>
            </a:r>
            <a:r>
              <a:rPr lang="fr-BE" sz="2800" b="1" dirty="0" smtClean="0">
                <a:latin typeface="Comic Sans MS" pitchFamily="66" charset="0"/>
              </a:rPr>
              <a:t> (don – contrepartie)</a:t>
            </a:r>
            <a:br>
              <a:rPr lang="fr-BE" sz="2800" b="1" dirty="0" smtClean="0">
                <a:latin typeface="Comic Sans MS" pitchFamily="66" charset="0"/>
              </a:rPr>
            </a:br>
            <a:r>
              <a:rPr lang="fr-BE" sz="2800" b="1" dirty="0" smtClean="0">
                <a:latin typeface="Comic Sans MS" pitchFamily="66" charset="0"/>
              </a:rPr>
              <a:t/>
            </a:r>
            <a:br>
              <a:rPr lang="fr-BE" sz="2800" b="1" dirty="0" smtClean="0">
                <a:latin typeface="Comic Sans MS" pitchFamily="66" charset="0"/>
              </a:rPr>
            </a:br>
            <a:r>
              <a:rPr lang="fr-BE" sz="2800" b="1" dirty="0" smtClean="0">
                <a:latin typeface="Comic Sans MS" pitchFamily="66" charset="0"/>
              </a:rPr>
              <a:t>- </a:t>
            </a:r>
            <a:r>
              <a:rPr lang="fr-BE" sz="2800" b="1" dirty="0" err="1" smtClean="0">
                <a:latin typeface="Comic Sans MS" pitchFamily="66" charset="0"/>
              </a:rPr>
              <a:t>crowdlending</a:t>
            </a:r>
            <a:r>
              <a:rPr lang="fr-BE" sz="2800" b="1" dirty="0" smtClean="0">
                <a:latin typeface="Comic Sans MS" pitchFamily="66" charset="0"/>
              </a:rPr>
              <a:t> (prêt)</a:t>
            </a:r>
            <a:br>
              <a:rPr lang="fr-BE" sz="2800" b="1" dirty="0" smtClean="0">
                <a:latin typeface="Comic Sans MS" pitchFamily="66" charset="0"/>
              </a:rPr>
            </a:br>
            <a:r>
              <a:rPr lang="fr-BE" sz="2800" b="1" dirty="0" smtClean="0">
                <a:latin typeface="Comic Sans MS" pitchFamily="66" charset="0"/>
              </a:rPr>
              <a:t/>
            </a:r>
            <a:br>
              <a:rPr lang="fr-BE" sz="2800" b="1" dirty="0" smtClean="0">
                <a:latin typeface="Comic Sans MS" pitchFamily="66" charset="0"/>
              </a:rPr>
            </a:br>
            <a:r>
              <a:rPr lang="fr-BE" sz="2800" b="1" dirty="0" smtClean="0">
                <a:latin typeface="Comic Sans MS" pitchFamily="66" charset="0"/>
              </a:rPr>
              <a:t>- </a:t>
            </a:r>
            <a:r>
              <a:rPr lang="fr-BE" sz="2800" b="1" dirty="0" err="1" smtClean="0">
                <a:latin typeface="Comic Sans MS" pitchFamily="66" charset="0"/>
              </a:rPr>
              <a:t>crowdinvesting</a:t>
            </a:r>
            <a:r>
              <a:rPr lang="fr-BE" sz="2800" b="1" dirty="0" smtClean="0">
                <a:latin typeface="Comic Sans MS" pitchFamily="66" charset="0"/>
              </a:rPr>
              <a:t> (part du projet)</a:t>
            </a:r>
            <a:br>
              <a:rPr lang="fr-BE" sz="2800" b="1" dirty="0" smtClean="0">
                <a:latin typeface="Comic Sans MS" pitchFamily="66" charset="0"/>
              </a:rPr>
            </a:br>
            <a:r>
              <a:rPr lang="fr-BE" sz="2800" b="1" dirty="0" smtClean="0">
                <a:latin typeface="Comic Sans MS" pitchFamily="66" charset="0"/>
              </a:rPr>
              <a:t/>
            </a:r>
            <a:br>
              <a:rPr lang="fr-BE" sz="2800" b="1" dirty="0" smtClean="0">
                <a:latin typeface="Comic Sans MS" pitchFamily="66" charset="0"/>
              </a:rPr>
            </a:br>
            <a:r>
              <a:rPr lang="fr-BE" sz="2800" b="1" dirty="0" smtClean="0">
                <a:latin typeface="Comic Sans MS" pitchFamily="66" charset="0"/>
              </a:rPr>
              <a:t/>
            </a:r>
            <a:br>
              <a:rPr lang="fr-BE" sz="2800" b="1" dirty="0" smtClean="0">
                <a:latin typeface="Comic Sans MS" pitchFamily="66" charset="0"/>
              </a:rPr>
            </a:b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259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3375BD"/>
            </a:gs>
            <a:gs pos="100000">
              <a:srgbClr val="C6FEF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6696744" cy="53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58052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Echo 12/10/2017 p.20</a:t>
            </a:r>
            <a:endParaRPr lang="fr-BE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3375BD"/>
            </a:gs>
            <a:gs pos="100000">
              <a:srgbClr val="C6FEF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73840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19" y="4182179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>
                <a:latin typeface="Comic Sans MS" pitchFamily="66" charset="0"/>
              </a:rPr>
              <a:t>Crowdfunding</a:t>
            </a:r>
            <a:r>
              <a:rPr lang="fr-BE" b="1" dirty="0">
                <a:latin typeface="Comic Sans MS" pitchFamily="66" charset="0"/>
              </a:rPr>
              <a:t> – épisode 4 =&gt; Professeur feuillage</a:t>
            </a:r>
            <a:br>
              <a:rPr lang="fr-BE" b="1" dirty="0">
                <a:latin typeface="Comic Sans MS" pitchFamily="66" charset="0"/>
              </a:rPr>
            </a:br>
            <a:r>
              <a:rPr lang="fr-BE" b="1" dirty="0">
                <a:latin typeface="Comic Sans MS" pitchFamily="66" charset="0"/>
              </a:rPr>
              <a:t>« Le plastique dans les océans »</a:t>
            </a:r>
            <a:endParaRPr lang="fr-BE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843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3375BD"/>
            </a:gs>
            <a:gs pos="100000">
              <a:srgbClr val="C6FEF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28" y="44624"/>
            <a:ext cx="9253339" cy="28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59632" y="2970315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Echo 8/09/2017 p.4</a:t>
            </a:r>
            <a:endParaRPr lang="fr-BE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" y="44624"/>
            <a:ext cx="4104831" cy="67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32" y="85725"/>
            <a:ext cx="55911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739270" y="18864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Echo 27/12/17 p.2</a:t>
            </a:r>
            <a:endParaRPr lang="fr-BE" sz="1600" b="1" dirty="0"/>
          </a:p>
        </p:txBody>
      </p:sp>
    </p:spTree>
    <p:extLst>
      <p:ext uri="{BB962C8B-B14F-4D97-AF65-F5344CB8AC3E}">
        <p14:creationId xmlns:p14="http://schemas.microsoft.com/office/powerpoint/2010/main" val="34274652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3375BD"/>
            </a:gs>
            <a:gs pos="100000">
              <a:srgbClr val="C6FEF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8005" y="2696721"/>
            <a:ext cx="90364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79413" indent="-379413">
              <a:spcBef>
                <a:spcPct val="50000"/>
              </a:spcBef>
              <a:buFontTx/>
              <a:buChar char="•"/>
            </a:pPr>
            <a:r>
              <a:rPr lang="fr-BE" sz="2800" b="1" dirty="0" smtClean="0">
                <a:latin typeface="Comic Sans MS" pitchFamily="66" charset="0"/>
              </a:rPr>
              <a:t>Le financement participatif </a:t>
            </a:r>
            <a:br>
              <a:rPr lang="fr-BE" sz="2800" b="1" dirty="0" smtClean="0">
                <a:latin typeface="Comic Sans MS" pitchFamily="66" charset="0"/>
              </a:rPr>
            </a:br>
            <a:r>
              <a:rPr lang="fr-BE" sz="2800" b="1" dirty="0" smtClean="0">
                <a:latin typeface="Comic Sans MS" pitchFamily="66" charset="0"/>
              </a:rPr>
              <a:t/>
            </a:r>
            <a:br>
              <a:rPr lang="fr-BE" sz="2800" b="1" dirty="0" smtClean="0">
                <a:latin typeface="Comic Sans MS" pitchFamily="66" charset="0"/>
              </a:rPr>
            </a:br>
            <a:r>
              <a:rPr lang="fr-BE" sz="2800" b="1" dirty="0" smtClean="0">
                <a:latin typeface="Comic Sans MS" pitchFamily="66" charset="0"/>
              </a:rPr>
              <a:t>- ICO (Initial Coin </a:t>
            </a:r>
            <a:r>
              <a:rPr lang="fr-BE" sz="2800" b="1" dirty="0" err="1" smtClean="0">
                <a:latin typeface="Comic Sans MS" pitchFamily="66" charset="0"/>
              </a:rPr>
              <a:t>Offering</a:t>
            </a:r>
            <a:r>
              <a:rPr lang="fr-BE" sz="2800" b="1" dirty="0" smtClean="0">
                <a:latin typeface="Comic Sans MS" pitchFamily="66" charset="0"/>
              </a:rPr>
              <a:t>)</a:t>
            </a:r>
            <a:br>
              <a:rPr lang="fr-BE" sz="2800" b="1" dirty="0" smtClean="0">
                <a:latin typeface="Comic Sans MS" pitchFamily="66" charset="0"/>
              </a:rPr>
            </a:br>
            <a:r>
              <a:rPr lang="fr-BE" sz="2800" b="1" dirty="0" smtClean="0">
                <a:latin typeface="Comic Sans MS" pitchFamily="66" charset="0"/>
              </a:rPr>
              <a:t/>
            </a:r>
            <a:br>
              <a:rPr lang="fr-BE" sz="2800" b="1" dirty="0" smtClean="0">
                <a:latin typeface="Comic Sans MS" pitchFamily="66" charset="0"/>
              </a:rPr>
            </a:br>
            <a:r>
              <a:rPr lang="fr-BE" sz="2800" b="1" dirty="0" smtClean="0">
                <a:latin typeface="Comic Sans MS" pitchFamily="66" charset="0"/>
              </a:rPr>
              <a:t>=&gt; </a:t>
            </a:r>
            <a:r>
              <a:rPr lang="fr-BE" sz="2800" b="1" dirty="0" err="1" smtClean="0">
                <a:latin typeface="Comic Sans MS" pitchFamily="66" charset="0"/>
              </a:rPr>
              <a:t>blockchain</a:t>
            </a:r>
            <a:r>
              <a:rPr lang="fr-BE" sz="2800" b="1" dirty="0" smtClean="0">
                <a:latin typeface="Comic Sans MS" pitchFamily="66" charset="0"/>
              </a:rPr>
              <a:t> </a:t>
            </a:r>
            <a:r>
              <a:rPr lang="fr-BE" sz="2800" b="1" dirty="0" smtClean="0">
                <a:latin typeface="Comic Sans MS" pitchFamily="66" charset="0"/>
              </a:rPr>
              <a:t/>
            </a:r>
            <a:br>
              <a:rPr lang="fr-BE" sz="2800" b="1" dirty="0" smtClean="0">
                <a:latin typeface="Comic Sans MS" pitchFamily="66" charset="0"/>
              </a:rPr>
            </a:br>
            <a:r>
              <a:rPr lang="fr-BE" sz="2800" b="1" dirty="0" smtClean="0">
                <a:latin typeface="Comic Sans MS" pitchFamily="66" charset="0"/>
              </a:rPr>
              <a:t>=&gt; </a:t>
            </a:r>
            <a:r>
              <a:rPr lang="fr-BE" sz="2800" b="1" dirty="0" err="1" smtClean="0">
                <a:latin typeface="Comic Sans MS" pitchFamily="66" charset="0"/>
              </a:rPr>
              <a:t>token</a:t>
            </a:r>
            <a:r>
              <a:rPr lang="fr-BE" sz="2800" b="1" dirty="0" smtClean="0">
                <a:latin typeface="Comic Sans MS" pitchFamily="66" charset="0"/>
              </a:rPr>
              <a:t> </a:t>
            </a:r>
            <a:r>
              <a:rPr lang="fr-BE" sz="2800" b="1" dirty="0" smtClean="0">
                <a:latin typeface="Comic Sans MS" pitchFamily="66" charset="0"/>
              </a:rPr>
              <a:t>ou nouvelle </a:t>
            </a:r>
            <a:r>
              <a:rPr lang="fr-BE" sz="2800" b="1" smtClean="0">
                <a:latin typeface="Comic Sans MS" pitchFamily="66" charset="0"/>
              </a:rPr>
              <a:t>crypto </a:t>
            </a:r>
            <a:r>
              <a:rPr lang="fr-BE" sz="2800" b="1" smtClean="0">
                <a:latin typeface="Comic Sans MS" pitchFamily="66" charset="0"/>
              </a:rPr>
              <a:t>monnaie                           </a:t>
            </a:r>
            <a:r>
              <a:rPr lang="fr-BE" sz="2800" b="1" dirty="0" smtClean="0">
                <a:latin typeface="Comic Sans MS" pitchFamily="66" charset="0"/>
              </a:rPr>
              <a:t/>
            </a:r>
            <a:br>
              <a:rPr lang="fr-BE" sz="2800" b="1" dirty="0" smtClean="0">
                <a:latin typeface="Comic Sans MS" pitchFamily="66" charset="0"/>
              </a:rPr>
            </a:br>
            <a:r>
              <a:rPr lang="fr-BE" sz="2800" b="1" dirty="0" smtClean="0">
                <a:latin typeface="Comic Sans MS" pitchFamily="66" charset="0"/>
              </a:rPr>
              <a:t/>
            </a:r>
            <a:br>
              <a:rPr lang="fr-BE" sz="2800" b="1" dirty="0" smtClean="0">
                <a:latin typeface="Comic Sans MS" pitchFamily="66" charset="0"/>
              </a:rPr>
            </a:br>
            <a:r>
              <a:rPr lang="fr-BE" sz="2800" b="1" dirty="0" smtClean="0">
                <a:latin typeface="Comic Sans MS" pitchFamily="66" charset="0"/>
              </a:rPr>
              <a:t>(voir vidéo)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18" y="764704"/>
            <a:ext cx="82809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>
                <a:latin typeface="Comic Sans MS" pitchFamily="66" charset="0"/>
              </a:rPr>
              <a:t>(voir Vidéo </a:t>
            </a:r>
            <a:r>
              <a:rPr lang="fr-BE" sz="2800" b="1" dirty="0" err="1">
                <a:latin typeface="Comic Sans MS" pitchFamily="66" charset="0"/>
              </a:rPr>
              <a:t>MyMicroInvest</a:t>
            </a:r>
            <a:r>
              <a:rPr lang="fr-BE" sz="2800" b="1" dirty="0">
                <a:latin typeface="Comic Sans MS" pitchFamily="66" charset="0"/>
              </a:rPr>
              <a:t> – plateforme de financement participatif belge) </a:t>
            </a:r>
            <a:r>
              <a:rPr lang="fr-BE" sz="2800" b="1" dirty="0" smtClean="0">
                <a:latin typeface="Comic Sans MS" pitchFamily="66" charset="0"/>
              </a:rPr>
              <a:t>– </a:t>
            </a:r>
            <a:r>
              <a:rPr lang="fr-BE" sz="2800" b="1" dirty="0" err="1" smtClean="0">
                <a:latin typeface="Comic Sans MS" pitchFamily="66" charset="0"/>
              </a:rPr>
              <a:t>Spreds</a:t>
            </a:r>
            <a:r>
              <a:rPr lang="fr-BE" sz="2800" b="1" dirty="0" smtClean="0">
                <a:latin typeface="Comic Sans MS" pitchFamily="66" charset="0"/>
              </a:rPr>
              <a:t/>
            </a:r>
            <a:br>
              <a:rPr lang="fr-BE" sz="2800" b="1" dirty="0" smtClean="0">
                <a:latin typeface="Comic Sans MS" pitchFamily="66" charset="0"/>
              </a:rPr>
            </a:br>
            <a:r>
              <a:rPr lang="fr-BE" sz="2800" b="1" dirty="0" smtClean="0">
                <a:latin typeface="Comic Sans MS" pitchFamily="66" charset="0"/>
              </a:rPr>
              <a:t>=&gt;www.spreds.com (voir un exemple)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42259425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3375BD"/>
            </a:gs>
            <a:gs pos="100000">
              <a:srgbClr val="C6FEF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9257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3375BD"/>
            </a:gs>
            <a:gs pos="100000">
              <a:srgbClr val="C6FEF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191000" y="1524000"/>
            <a:ext cx="3429000" cy="533400"/>
          </a:xfrm>
          <a:noFill/>
          <a:ln/>
        </p:spPr>
        <p:txBody>
          <a:bodyPr/>
          <a:lstStyle/>
          <a:p>
            <a:r>
              <a:rPr lang="fr-BE" sz="1800" b="1">
                <a:solidFill>
                  <a:srgbClr val="00004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Crédits aux entreprises</a:t>
            </a:r>
            <a:endParaRPr lang="fr-FR" sz="1800" b="1">
              <a:solidFill>
                <a:srgbClr val="00004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5063" name="Picture 7" descr="http://www.venturelab.ch/portrait/files/468/00015661-best_practice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133600"/>
            <a:ext cx="625475" cy="685800"/>
          </a:xfrm>
          <a:prstGeom prst="rect">
            <a:avLst/>
          </a:prstGeom>
          <a:noFill/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590800" y="5105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600" b="1" i="1" dirty="0">
                <a:latin typeface="Comic Sans MS" pitchFamily="66" charset="0"/>
              </a:rPr>
              <a:t>J-M </a:t>
            </a:r>
            <a:r>
              <a:rPr lang="fr-BE" sz="1600" b="1" dirty="0" err="1">
                <a:latin typeface="Comic Sans MS" pitchFamily="66" charset="0"/>
              </a:rPr>
              <a:t>Heneffe</a:t>
            </a:r>
            <a:r>
              <a:rPr lang="fr-BE" sz="1600" b="1" i="1" dirty="0">
                <a:latin typeface="Comic Sans MS" pitchFamily="66" charset="0"/>
              </a:rPr>
              <a:t> – </a:t>
            </a:r>
            <a:r>
              <a:rPr lang="fr-BE" sz="1600" b="1" i="1" dirty="0" smtClean="0">
                <a:latin typeface="Comic Sans MS" pitchFamily="66" charset="0"/>
              </a:rPr>
              <a:t>APLL</a:t>
            </a:r>
            <a:br>
              <a:rPr lang="fr-BE" sz="1600" b="1" i="1" dirty="0" smtClean="0">
                <a:latin typeface="Comic Sans MS" pitchFamily="66" charset="0"/>
              </a:rPr>
            </a:br>
            <a:r>
              <a:rPr lang="fr-BE" sz="1600" b="1" i="1" dirty="0" smtClean="0">
                <a:latin typeface="Comic Sans MS" pitchFamily="66" charset="0"/>
              </a:rPr>
              <a:t>E </a:t>
            </a:r>
            <a:r>
              <a:rPr lang="fr-BE" sz="1600" b="1" i="1" dirty="0" err="1" smtClean="0">
                <a:latin typeface="Comic Sans MS" pitchFamily="66" charset="0"/>
              </a:rPr>
              <a:t>Assolari</a:t>
            </a:r>
            <a:r>
              <a:rPr lang="fr-BE" sz="1600" b="1" i="1" dirty="0" smtClean="0">
                <a:latin typeface="Comic Sans MS" pitchFamily="66" charset="0"/>
              </a:rPr>
              <a:t>  2018</a:t>
            </a:r>
            <a:r>
              <a:rPr lang="fr-BE" sz="1600" i="1" dirty="0" smtClean="0"/>
              <a:t> </a:t>
            </a:r>
            <a:endParaRPr lang="fr-FR" sz="1600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8409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utoUpdateAnimBg="0"/>
      <p:bldP spid="4506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222ECE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"/>
            <a:ext cx="6400800" cy="685800"/>
          </a:xfrm>
          <a:noFill/>
          <a:ln/>
        </p:spPr>
        <p:txBody>
          <a:bodyPr/>
          <a:lstStyle/>
          <a:p>
            <a:r>
              <a:rPr lang="fr-BE" sz="4000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 crédit de caisse</a:t>
            </a:r>
            <a:endParaRPr lang="fr-FR" sz="4000" b="1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8" name="Text Box 1032"/>
          <p:cNvSpPr txBox="1">
            <a:spLocks noChangeArrowheads="1"/>
          </p:cNvSpPr>
          <p:nvPr/>
        </p:nvSpPr>
        <p:spPr bwMode="auto">
          <a:xfrm>
            <a:off x="914400" y="2209800"/>
            <a:ext cx="78486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F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 crédit de caisse est une convention par laquelle la banque autorise son client à laisser son compte devenir débiteur (négatif), pour une durée et un montant maximum convenus.</a:t>
            </a:r>
          </a:p>
          <a:p>
            <a:pPr algn="just">
              <a:spcBef>
                <a:spcPct val="20000"/>
              </a:spcBef>
            </a:pPr>
            <a:endParaRPr lang="fr-FR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9" name="Line 1033"/>
          <p:cNvSpPr>
            <a:spLocks noChangeShapeType="1"/>
          </p:cNvSpPr>
          <p:nvPr/>
        </p:nvSpPr>
        <p:spPr bwMode="auto">
          <a:xfrm>
            <a:off x="914400" y="2057400"/>
            <a:ext cx="7924800" cy="0"/>
          </a:xfrm>
          <a:prstGeom prst="line">
            <a:avLst/>
          </a:prstGeom>
          <a:noFill/>
          <a:ln w="508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10250" name="Line 1034"/>
          <p:cNvSpPr>
            <a:spLocks noChangeShapeType="1"/>
          </p:cNvSpPr>
          <p:nvPr/>
        </p:nvSpPr>
        <p:spPr bwMode="auto">
          <a:xfrm>
            <a:off x="8839200" y="2057400"/>
            <a:ext cx="0" cy="2895600"/>
          </a:xfrm>
          <a:prstGeom prst="line">
            <a:avLst/>
          </a:prstGeom>
          <a:noFill/>
          <a:ln w="508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10251" name="Line 1035"/>
          <p:cNvSpPr>
            <a:spLocks noChangeShapeType="1"/>
          </p:cNvSpPr>
          <p:nvPr/>
        </p:nvSpPr>
        <p:spPr bwMode="auto">
          <a:xfrm flipH="1">
            <a:off x="914400" y="4953000"/>
            <a:ext cx="7924800" cy="0"/>
          </a:xfrm>
          <a:prstGeom prst="line">
            <a:avLst/>
          </a:prstGeom>
          <a:noFill/>
          <a:ln w="508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10252" name="Line 1036"/>
          <p:cNvSpPr>
            <a:spLocks noChangeShapeType="1"/>
          </p:cNvSpPr>
          <p:nvPr/>
        </p:nvSpPr>
        <p:spPr bwMode="auto">
          <a:xfrm flipV="1">
            <a:off x="914400" y="2057400"/>
            <a:ext cx="0" cy="2895600"/>
          </a:xfrm>
          <a:prstGeom prst="line">
            <a:avLst/>
          </a:prstGeom>
          <a:noFill/>
          <a:ln w="508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utoUpdateAnimBg="0"/>
      <p:bldP spid="10249" grpId="0" animBg="1"/>
      <p:bldP spid="10250" grpId="0" animBg="1"/>
      <p:bldP spid="10251" grpId="0" animBg="1"/>
      <p:bldP spid="102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ECFF"/>
            </a:gs>
            <a:gs pos="50000">
              <a:srgbClr val="222ECE"/>
            </a:gs>
            <a:gs pos="100000">
              <a:srgbClr val="CC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"/>
            <a:ext cx="6400800" cy="685800"/>
          </a:xfrm>
          <a:noFill/>
          <a:ln/>
        </p:spPr>
        <p:txBody>
          <a:bodyPr/>
          <a:lstStyle/>
          <a:p>
            <a:r>
              <a:rPr lang="fr-BE" sz="4000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 crédit de caisse</a:t>
            </a:r>
            <a:endParaRPr lang="fr-FR" sz="4000" b="1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226" name="Line 1058"/>
          <p:cNvSpPr>
            <a:spLocks noChangeShapeType="1"/>
          </p:cNvSpPr>
          <p:nvPr/>
        </p:nvSpPr>
        <p:spPr bwMode="auto">
          <a:xfrm flipV="1">
            <a:off x="1905000" y="1676400"/>
            <a:ext cx="0" cy="365760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27" name="Text Box 1059"/>
          <p:cNvSpPr txBox="1">
            <a:spLocks noChangeArrowheads="1"/>
          </p:cNvSpPr>
          <p:nvPr/>
        </p:nvSpPr>
        <p:spPr bwMode="auto">
          <a:xfrm>
            <a:off x="1524000" y="137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€</a:t>
            </a:r>
            <a:endParaRPr lang="fr-FR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228" name="Line 1060"/>
          <p:cNvSpPr>
            <a:spLocks noChangeShapeType="1"/>
          </p:cNvSpPr>
          <p:nvPr/>
        </p:nvSpPr>
        <p:spPr bwMode="auto">
          <a:xfrm>
            <a:off x="1828800" y="3505200"/>
            <a:ext cx="67056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29" name="Text Box 1061"/>
          <p:cNvSpPr txBox="1">
            <a:spLocks noChangeArrowheads="1"/>
          </p:cNvSpPr>
          <p:nvPr/>
        </p:nvSpPr>
        <p:spPr bwMode="auto">
          <a:xfrm>
            <a:off x="1447800" y="3276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endParaRPr lang="fr-FR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233" name="Line 1065"/>
          <p:cNvSpPr>
            <a:spLocks noChangeShapeType="1"/>
          </p:cNvSpPr>
          <p:nvPr/>
        </p:nvSpPr>
        <p:spPr bwMode="auto">
          <a:xfrm>
            <a:off x="1905000" y="2133600"/>
            <a:ext cx="685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34" name="Line 1066"/>
          <p:cNvSpPr>
            <a:spLocks noChangeShapeType="1"/>
          </p:cNvSpPr>
          <p:nvPr/>
        </p:nvSpPr>
        <p:spPr bwMode="auto">
          <a:xfrm>
            <a:off x="2590800" y="21336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35" name="Line 1067"/>
          <p:cNvSpPr>
            <a:spLocks noChangeShapeType="1"/>
          </p:cNvSpPr>
          <p:nvPr/>
        </p:nvSpPr>
        <p:spPr bwMode="auto">
          <a:xfrm flipV="1">
            <a:off x="2590800" y="2895600"/>
            <a:ext cx="533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36" name="Line 1068"/>
          <p:cNvSpPr>
            <a:spLocks noChangeShapeType="1"/>
          </p:cNvSpPr>
          <p:nvPr/>
        </p:nvSpPr>
        <p:spPr bwMode="auto">
          <a:xfrm flipV="1">
            <a:off x="3124200" y="2438400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37" name="Line 1069"/>
          <p:cNvSpPr>
            <a:spLocks noChangeShapeType="1"/>
          </p:cNvSpPr>
          <p:nvPr/>
        </p:nvSpPr>
        <p:spPr bwMode="auto">
          <a:xfrm>
            <a:off x="3124200" y="2438400"/>
            <a:ext cx="152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38" name="Line 1070"/>
          <p:cNvSpPr>
            <a:spLocks noChangeShapeType="1"/>
          </p:cNvSpPr>
          <p:nvPr/>
        </p:nvSpPr>
        <p:spPr bwMode="auto">
          <a:xfrm>
            <a:off x="3276600" y="2438400"/>
            <a:ext cx="0" cy="1828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39" name="Line 1071"/>
          <p:cNvSpPr>
            <a:spLocks noChangeShapeType="1"/>
          </p:cNvSpPr>
          <p:nvPr/>
        </p:nvSpPr>
        <p:spPr bwMode="auto">
          <a:xfrm>
            <a:off x="3276600" y="4267200"/>
            <a:ext cx="304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40" name="Line 1072"/>
          <p:cNvSpPr>
            <a:spLocks noChangeShapeType="1"/>
          </p:cNvSpPr>
          <p:nvPr/>
        </p:nvSpPr>
        <p:spPr bwMode="auto">
          <a:xfrm flipV="1">
            <a:off x="3581400" y="3886200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41" name="Line 1073"/>
          <p:cNvSpPr>
            <a:spLocks noChangeShapeType="1"/>
          </p:cNvSpPr>
          <p:nvPr/>
        </p:nvSpPr>
        <p:spPr bwMode="auto">
          <a:xfrm>
            <a:off x="3581400" y="3886200"/>
            <a:ext cx="228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42" name="Line 1074"/>
          <p:cNvSpPr>
            <a:spLocks noChangeShapeType="1"/>
          </p:cNvSpPr>
          <p:nvPr/>
        </p:nvSpPr>
        <p:spPr bwMode="auto">
          <a:xfrm flipV="1">
            <a:off x="3810000" y="3200400"/>
            <a:ext cx="0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43" name="Line 1075"/>
          <p:cNvSpPr>
            <a:spLocks noChangeShapeType="1"/>
          </p:cNvSpPr>
          <p:nvPr/>
        </p:nvSpPr>
        <p:spPr bwMode="auto">
          <a:xfrm>
            <a:off x="3810000" y="3200400"/>
            <a:ext cx="228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44" name="Line 1076"/>
          <p:cNvSpPr>
            <a:spLocks noChangeShapeType="1"/>
          </p:cNvSpPr>
          <p:nvPr/>
        </p:nvSpPr>
        <p:spPr bwMode="auto">
          <a:xfrm>
            <a:off x="4038600" y="3200400"/>
            <a:ext cx="0" cy="838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45" name="Line 1077"/>
          <p:cNvSpPr>
            <a:spLocks noChangeShapeType="1"/>
          </p:cNvSpPr>
          <p:nvPr/>
        </p:nvSpPr>
        <p:spPr bwMode="auto">
          <a:xfrm>
            <a:off x="4038600" y="4038600"/>
            <a:ext cx="609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46" name="Line 1078"/>
          <p:cNvSpPr>
            <a:spLocks noChangeShapeType="1"/>
          </p:cNvSpPr>
          <p:nvPr/>
        </p:nvSpPr>
        <p:spPr bwMode="auto">
          <a:xfrm flipV="1">
            <a:off x="4648200" y="1752600"/>
            <a:ext cx="0" cy="2286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47" name="Line 1079"/>
          <p:cNvSpPr>
            <a:spLocks noChangeShapeType="1"/>
          </p:cNvSpPr>
          <p:nvPr/>
        </p:nvSpPr>
        <p:spPr bwMode="auto">
          <a:xfrm>
            <a:off x="4648200" y="1752600"/>
            <a:ext cx="457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48" name="Line 1080"/>
          <p:cNvSpPr>
            <a:spLocks noChangeShapeType="1"/>
          </p:cNvSpPr>
          <p:nvPr/>
        </p:nvSpPr>
        <p:spPr bwMode="auto">
          <a:xfrm>
            <a:off x="5105400" y="1752600"/>
            <a:ext cx="0" cy="1371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49" name="Line 1081"/>
          <p:cNvSpPr>
            <a:spLocks noChangeShapeType="1"/>
          </p:cNvSpPr>
          <p:nvPr/>
        </p:nvSpPr>
        <p:spPr bwMode="auto">
          <a:xfrm>
            <a:off x="5105400" y="3124200"/>
            <a:ext cx="457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50" name="Line 1082"/>
          <p:cNvSpPr>
            <a:spLocks noChangeShapeType="1"/>
          </p:cNvSpPr>
          <p:nvPr/>
        </p:nvSpPr>
        <p:spPr bwMode="auto">
          <a:xfrm>
            <a:off x="5562600" y="3124200"/>
            <a:ext cx="0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51" name="Line 1083"/>
          <p:cNvSpPr>
            <a:spLocks noChangeShapeType="1"/>
          </p:cNvSpPr>
          <p:nvPr/>
        </p:nvSpPr>
        <p:spPr bwMode="auto">
          <a:xfrm>
            <a:off x="5562600" y="3810000"/>
            <a:ext cx="1066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52" name="Line 1084"/>
          <p:cNvSpPr>
            <a:spLocks noChangeShapeType="1"/>
          </p:cNvSpPr>
          <p:nvPr/>
        </p:nvSpPr>
        <p:spPr bwMode="auto">
          <a:xfrm flipV="1">
            <a:off x="6629400" y="30480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53" name="Line 1085"/>
          <p:cNvSpPr>
            <a:spLocks noChangeShapeType="1"/>
          </p:cNvSpPr>
          <p:nvPr/>
        </p:nvSpPr>
        <p:spPr bwMode="auto">
          <a:xfrm>
            <a:off x="6629400" y="3048000"/>
            <a:ext cx="533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54" name="Line 1086"/>
          <p:cNvSpPr>
            <a:spLocks noChangeShapeType="1"/>
          </p:cNvSpPr>
          <p:nvPr/>
        </p:nvSpPr>
        <p:spPr bwMode="auto">
          <a:xfrm flipV="1">
            <a:off x="7162800" y="2133600"/>
            <a:ext cx="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55" name="Line 1087"/>
          <p:cNvSpPr>
            <a:spLocks noChangeShapeType="1"/>
          </p:cNvSpPr>
          <p:nvPr/>
        </p:nvSpPr>
        <p:spPr bwMode="auto">
          <a:xfrm>
            <a:off x="7162800" y="21336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56" name="Rectangle 1088"/>
          <p:cNvSpPr>
            <a:spLocks noChangeArrowheads="1"/>
          </p:cNvSpPr>
          <p:nvPr/>
        </p:nvSpPr>
        <p:spPr bwMode="auto">
          <a:xfrm>
            <a:off x="3276600" y="3505200"/>
            <a:ext cx="533400" cy="381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8257" name="Rectangle 1089"/>
          <p:cNvSpPr>
            <a:spLocks noChangeArrowheads="1"/>
          </p:cNvSpPr>
          <p:nvPr/>
        </p:nvSpPr>
        <p:spPr bwMode="auto">
          <a:xfrm>
            <a:off x="3276600" y="3886200"/>
            <a:ext cx="304800" cy="381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8258" name="Rectangle 1090"/>
          <p:cNvSpPr>
            <a:spLocks noChangeArrowheads="1"/>
          </p:cNvSpPr>
          <p:nvPr/>
        </p:nvSpPr>
        <p:spPr bwMode="auto">
          <a:xfrm>
            <a:off x="4038600" y="3505200"/>
            <a:ext cx="609600" cy="5334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8259" name="Rectangle 1091"/>
          <p:cNvSpPr>
            <a:spLocks noChangeArrowheads="1"/>
          </p:cNvSpPr>
          <p:nvPr/>
        </p:nvSpPr>
        <p:spPr bwMode="auto">
          <a:xfrm>
            <a:off x="5562600" y="3505200"/>
            <a:ext cx="1066800" cy="304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8260" name="Line 1092"/>
          <p:cNvSpPr>
            <a:spLocks noChangeShapeType="1"/>
          </p:cNvSpPr>
          <p:nvPr/>
        </p:nvSpPr>
        <p:spPr bwMode="auto">
          <a:xfrm>
            <a:off x="1905000" y="4419600"/>
            <a:ext cx="6019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61" name="Text Box 1093"/>
          <p:cNvSpPr txBox="1">
            <a:spLocks noChangeArrowheads="1"/>
          </p:cNvSpPr>
          <p:nvPr/>
        </p:nvSpPr>
        <p:spPr bwMode="auto">
          <a:xfrm>
            <a:off x="6477000" y="4038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 Plafond »</a:t>
            </a:r>
            <a:endParaRPr lang="fr-FR" sz="1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262" name="Line 1094"/>
          <p:cNvSpPr>
            <a:spLocks noChangeShapeType="1"/>
          </p:cNvSpPr>
          <p:nvPr/>
        </p:nvSpPr>
        <p:spPr bwMode="auto">
          <a:xfrm flipV="1">
            <a:off x="7924800" y="1524000"/>
            <a:ext cx="0" cy="381000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8268" name="Text Box 1100"/>
          <p:cNvSpPr txBox="1">
            <a:spLocks noChangeArrowheads="1"/>
          </p:cNvSpPr>
          <p:nvPr/>
        </p:nvSpPr>
        <p:spPr bwMode="auto">
          <a:xfrm>
            <a:off x="1676400" y="56388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L’intérêt n’est dû que pour la période </a:t>
            </a:r>
            <a:endParaRPr lang="fr-BE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FR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pendant laquelle le crédit est utilisé</a:t>
            </a:r>
            <a:r>
              <a:rPr lang="fr-BE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!</a:t>
            </a:r>
            <a:endParaRPr lang="fr-FR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300"/>
                                        <p:tgtEl>
                                          <p:spTgt spid="8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300"/>
                                        <p:tgtEl>
                                          <p:spTgt spid="8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" grpId="0" animBg="1"/>
      <p:bldP spid="8234" grpId="0" animBg="1"/>
      <p:bldP spid="8235" grpId="0" animBg="1"/>
      <p:bldP spid="8236" grpId="0" animBg="1"/>
      <p:bldP spid="8237" grpId="0" animBg="1"/>
      <p:bldP spid="8238" grpId="0" animBg="1"/>
      <p:bldP spid="8239" grpId="0" animBg="1"/>
      <p:bldP spid="8240" grpId="0" animBg="1"/>
      <p:bldP spid="8241" grpId="0" animBg="1"/>
      <p:bldP spid="8242" grpId="0" animBg="1"/>
      <p:bldP spid="8243" grpId="0" animBg="1"/>
      <p:bldP spid="8244" grpId="0" animBg="1"/>
      <p:bldP spid="8245" grpId="0" animBg="1"/>
      <p:bldP spid="8246" grpId="0" animBg="1"/>
      <p:bldP spid="8247" grpId="0" animBg="1"/>
      <p:bldP spid="8248" grpId="0" animBg="1"/>
      <p:bldP spid="8249" grpId="0" animBg="1"/>
      <p:bldP spid="8250" grpId="0" animBg="1"/>
      <p:bldP spid="8251" grpId="0" animBg="1"/>
      <p:bldP spid="8252" grpId="0" animBg="1"/>
      <p:bldP spid="8253" grpId="0" animBg="1"/>
      <p:bldP spid="8254" grpId="0" animBg="1"/>
      <p:bldP spid="8255" grpId="0" animBg="1"/>
      <p:bldP spid="8256" grpId="0" animBg="1"/>
      <p:bldP spid="8257" grpId="0" animBg="1"/>
      <p:bldP spid="8258" grpId="0" animBg="1"/>
      <p:bldP spid="8259" grpId="0" animBg="1"/>
      <p:bldP spid="8260" grpId="0" animBg="1"/>
      <p:bldP spid="8261" grpId="0" autoUpdateAnimBg="0"/>
      <p:bldP spid="8268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222ECE"/>
            </a:gs>
            <a:gs pos="100000">
              <a:srgbClr val="CCE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"/>
            <a:ext cx="6400800" cy="685800"/>
          </a:xfrm>
          <a:noFill/>
          <a:ln/>
        </p:spPr>
        <p:txBody>
          <a:bodyPr/>
          <a:lstStyle/>
          <a:p>
            <a:r>
              <a:rPr lang="fr-BE" sz="4000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 crédit de caisse</a:t>
            </a:r>
            <a:endParaRPr lang="fr-FR" sz="4000" b="1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143000" y="1066800"/>
            <a:ext cx="1295400" cy="5486400"/>
          </a:xfrm>
          <a:prstGeom prst="rect">
            <a:avLst/>
          </a:prstGeom>
          <a:solidFill>
            <a:srgbClr val="000080"/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400800" y="1066800"/>
            <a:ext cx="1295400" cy="5486400"/>
          </a:xfrm>
          <a:prstGeom prst="rect">
            <a:avLst/>
          </a:prstGeom>
          <a:solidFill>
            <a:srgbClr val="000080"/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438400" y="1600200"/>
            <a:ext cx="3962400" cy="0"/>
          </a:xfrm>
          <a:prstGeom prst="line">
            <a:avLst/>
          </a:prstGeom>
          <a:noFill/>
          <a:ln w="38100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438400" y="2743200"/>
            <a:ext cx="3962400" cy="0"/>
          </a:xfrm>
          <a:prstGeom prst="line">
            <a:avLst/>
          </a:prstGeom>
          <a:noFill/>
          <a:ln w="38100">
            <a:solidFill>
              <a:srgbClr val="003366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438400" y="3505200"/>
            <a:ext cx="3962400" cy="0"/>
          </a:xfrm>
          <a:prstGeom prst="line">
            <a:avLst/>
          </a:prstGeom>
          <a:noFill/>
          <a:ln w="38100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438400" y="4876800"/>
            <a:ext cx="3962400" cy="0"/>
          </a:xfrm>
          <a:prstGeom prst="line">
            <a:avLst/>
          </a:prstGeom>
          <a:noFill/>
          <a:ln w="38100">
            <a:solidFill>
              <a:srgbClr val="003366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438400" y="5715000"/>
            <a:ext cx="3962400" cy="0"/>
          </a:xfrm>
          <a:prstGeom prst="line">
            <a:avLst/>
          </a:prstGeom>
          <a:noFill/>
          <a:ln w="38100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438400" y="6248400"/>
            <a:ext cx="3962400" cy="0"/>
          </a:xfrm>
          <a:prstGeom prst="line">
            <a:avLst/>
          </a:prstGeom>
          <a:noFill/>
          <a:ln w="38100">
            <a:solidFill>
              <a:srgbClr val="003366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219200" y="1524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Client</a:t>
            </a:r>
            <a:endParaRPr lang="fr-FR" b="1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400800" y="1524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Banque</a:t>
            </a:r>
            <a:endParaRPr lang="fr-FR" b="1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2438400" y="1219200"/>
            <a:ext cx="381000" cy="381000"/>
          </a:xfrm>
          <a:prstGeom prst="star8">
            <a:avLst>
              <a:gd name="adj" fmla="val 38250"/>
            </a:avLst>
          </a:prstGeom>
          <a:solidFill>
            <a:srgbClr val="003366"/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>
                <a:solidFill>
                  <a:srgbClr val="CCFF66"/>
                </a:solidFill>
              </a:rPr>
              <a:t>1</a:t>
            </a:r>
            <a:endParaRPr lang="fr-FR">
              <a:solidFill>
                <a:srgbClr val="CCFF66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5943600" y="1752600"/>
            <a:ext cx="381000" cy="381000"/>
          </a:xfrm>
          <a:prstGeom prst="star8">
            <a:avLst>
              <a:gd name="adj" fmla="val 38250"/>
            </a:avLst>
          </a:prstGeom>
          <a:solidFill>
            <a:srgbClr val="003366"/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>
                <a:solidFill>
                  <a:srgbClr val="CCFF66"/>
                </a:solidFill>
              </a:rPr>
              <a:t>2</a:t>
            </a:r>
            <a:endParaRPr lang="fr-FR">
              <a:solidFill>
                <a:srgbClr val="CCFF66"/>
              </a:solidFill>
            </a:endParaRP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5943600" y="2286000"/>
            <a:ext cx="381000" cy="381000"/>
          </a:xfrm>
          <a:prstGeom prst="star8">
            <a:avLst>
              <a:gd name="adj" fmla="val 38250"/>
            </a:avLst>
          </a:prstGeom>
          <a:solidFill>
            <a:srgbClr val="003366"/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>
                <a:solidFill>
                  <a:srgbClr val="CCFF66"/>
                </a:solidFill>
              </a:rPr>
              <a:t>3</a:t>
            </a:r>
            <a:endParaRPr lang="fr-FR">
              <a:solidFill>
                <a:srgbClr val="CCFF66"/>
              </a:solidFill>
            </a:endParaRPr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2438400" y="3124200"/>
            <a:ext cx="381000" cy="381000"/>
          </a:xfrm>
          <a:prstGeom prst="star8">
            <a:avLst>
              <a:gd name="adj" fmla="val 38250"/>
            </a:avLst>
          </a:prstGeom>
          <a:solidFill>
            <a:srgbClr val="003366"/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>
                <a:solidFill>
                  <a:srgbClr val="CCFF66"/>
                </a:solidFill>
              </a:rPr>
              <a:t>4</a:t>
            </a:r>
            <a:endParaRPr lang="fr-FR">
              <a:solidFill>
                <a:srgbClr val="CCFF66"/>
              </a:solidFill>
            </a:endParaRP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5943600" y="3810000"/>
            <a:ext cx="381000" cy="381000"/>
          </a:xfrm>
          <a:prstGeom prst="star8">
            <a:avLst>
              <a:gd name="adj" fmla="val 38250"/>
            </a:avLst>
          </a:prstGeom>
          <a:solidFill>
            <a:srgbClr val="003366"/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>
                <a:solidFill>
                  <a:srgbClr val="CCFF66"/>
                </a:solidFill>
              </a:rPr>
              <a:t>5</a:t>
            </a:r>
            <a:endParaRPr lang="fr-FR">
              <a:solidFill>
                <a:srgbClr val="CCFF66"/>
              </a:solidFill>
            </a:endParaRP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5943600" y="4419600"/>
            <a:ext cx="381000" cy="381000"/>
          </a:xfrm>
          <a:prstGeom prst="star8">
            <a:avLst>
              <a:gd name="adj" fmla="val 38250"/>
            </a:avLst>
          </a:prstGeom>
          <a:solidFill>
            <a:srgbClr val="003366"/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>
                <a:solidFill>
                  <a:srgbClr val="CCFF66"/>
                </a:solidFill>
              </a:rPr>
              <a:t>6</a:t>
            </a:r>
            <a:endParaRPr lang="fr-FR">
              <a:solidFill>
                <a:srgbClr val="CCFF66"/>
              </a:solidFill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2438400" y="5257800"/>
            <a:ext cx="381000" cy="381000"/>
          </a:xfrm>
          <a:prstGeom prst="star8">
            <a:avLst>
              <a:gd name="adj" fmla="val 38250"/>
            </a:avLst>
          </a:prstGeom>
          <a:solidFill>
            <a:srgbClr val="003366"/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>
                <a:solidFill>
                  <a:srgbClr val="CCFF66"/>
                </a:solidFill>
              </a:rPr>
              <a:t>7</a:t>
            </a:r>
            <a:endParaRPr lang="fr-FR">
              <a:solidFill>
                <a:srgbClr val="CCFF66"/>
              </a:solidFill>
            </a:endParaRPr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6019800" y="5867400"/>
            <a:ext cx="381000" cy="381000"/>
          </a:xfrm>
          <a:prstGeom prst="star8">
            <a:avLst>
              <a:gd name="adj" fmla="val 38250"/>
            </a:avLst>
          </a:prstGeom>
          <a:solidFill>
            <a:srgbClr val="003366"/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>
                <a:solidFill>
                  <a:srgbClr val="CCFF66"/>
                </a:solidFill>
              </a:rPr>
              <a:t>8</a:t>
            </a:r>
            <a:endParaRPr lang="fr-FR">
              <a:solidFill>
                <a:srgbClr val="CCFF66"/>
              </a:solidFill>
            </a:endParaRPr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6019800" y="6477000"/>
            <a:ext cx="381000" cy="381000"/>
          </a:xfrm>
          <a:prstGeom prst="star8">
            <a:avLst>
              <a:gd name="adj" fmla="val 38250"/>
            </a:avLst>
          </a:prstGeom>
          <a:solidFill>
            <a:srgbClr val="003366"/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>
                <a:solidFill>
                  <a:srgbClr val="CCFF66"/>
                </a:solidFill>
              </a:rPr>
              <a:t>8’</a:t>
            </a:r>
            <a:endParaRPr lang="fr-FR">
              <a:solidFill>
                <a:srgbClr val="CCFF66"/>
              </a:solidFill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2438400" y="1295400"/>
            <a:ext cx="411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b="1">
                <a:solidFill>
                  <a:srgbClr val="000099"/>
                </a:solidFill>
                <a:latin typeface="Comic Sans MS" pitchFamily="66" charset="0"/>
              </a:rPr>
              <a:t>Demande d’ouverture d’un crédit de caisse</a:t>
            </a:r>
            <a:endParaRPr lang="fr-FR" sz="1200" b="1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3505200" y="1828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b="1">
                <a:solidFill>
                  <a:srgbClr val="000099"/>
                </a:solidFill>
                <a:latin typeface="Comic Sans MS" pitchFamily="66" charset="0"/>
              </a:rPr>
              <a:t>( Examen de la demande – Garanties...)</a:t>
            </a:r>
            <a:endParaRPr lang="fr-FR" sz="1200" b="1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590800" y="2438400"/>
            <a:ext cx="3581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b="1">
                <a:solidFill>
                  <a:srgbClr val="000099"/>
                </a:solidFill>
                <a:latin typeface="Comic Sans MS" pitchFamily="66" charset="0"/>
              </a:rPr>
              <a:t>Signature de la convention</a:t>
            </a:r>
          </a:p>
          <a:p>
            <a:pPr algn="ctr">
              <a:spcBef>
                <a:spcPct val="50000"/>
              </a:spcBef>
            </a:pPr>
            <a:r>
              <a:rPr lang="fr-BE" sz="1200" b="1">
                <a:solidFill>
                  <a:srgbClr val="000099"/>
                </a:solidFill>
                <a:latin typeface="Comic Sans MS" pitchFamily="66" charset="0"/>
              </a:rPr>
              <a:t>Ouverture du crédit</a:t>
            </a:r>
            <a:endParaRPr lang="fr-FR" sz="1200" b="1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2819400" y="3200400"/>
            <a:ext cx="365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b="1">
                <a:solidFill>
                  <a:srgbClr val="000099"/>
                </a:solidFill>
                <a:latin typeface="Comic Sans MS" pitchFamily="66" charset="0"/>
              </a:rPr>
              <a:t>Utilisation du crédit ( chèques, virements...)</a:t>
            </a:r>
            <a:endParaRPr lang="fr-FR" sz="1200" b="1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3505200" y="3733800"/>
            <a:ext cx="274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b="1">
                <a:solidFill>
                  <a:srgbClr val="000099"/>
                </a:solidFill>
                <a:latin typeface="Comic Sans MS" pitchFamily="66" charset="0"/>
              </a:rPr>
              <a:t>( Vérification de l’utilisation )</a:t>
            </a:r>
            <a:endParaRPr lang="fr-FR" sz="1200" b="1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2590800" y="4572000"/>
            <a:ext cx="365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b="1">
                <a:solidFill>
                  <a:srgbClr val="000099"/>
                </a:solidFill>
                <a:latin typeface="Comic Sans MS" pitchFamily="66" charset="0"/>
              </a:rPr>
              <a:t>Extrait de compte débiteur</a:t>
            </a:r>
            <a:endParaRPr lang="fr-FR" sz="1200" b="1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3505200" y="4876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b="1">
                <a:solidFill>
                  <a:srgbClr val="000099"/>
                </a:solidFill>
                <a:latin typeface="Comic Sans MS" pitchFamily="66" charset="0"/>
              </a:rPr>
              <a:t>( Situation débitrice pendant un certain temps )</a:t>
            </a:r>
            <a:endParaRPr lang="fr-FR" sz="1200" b="1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2667000" y="5410200"/>
            <a:ext cx="365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b="1">
                <a:solidFill>
                  <a:srgbClr val="000099"/>
                </a:solidFill>
                <a:latin typeface="Comic Sans MS" pitchFamily="66" charset="0"/>
              </a:rPr>
              <a:t>Versements, paiements en faveur du client</a:t>
            </a:r>
            <a:endParaRPr lang="fr-FR" sz="1200" b="1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2667000" y="5943600"/>
            <a:ext cx="365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b="1">
                <a:solidFill>
                  <a:srgbClr val="000099"/>
                </a:solidFill>
                <a:latin typeface="Comic Sans MS" pitchFamily="66" charset="0"/>
              </a:rPr>
              <a:t>Extrait de compte créditeur</a:t>
            </a:r>
            <a:endParaRPr lang="fr-FR" sz="1200" b="1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2819400" y="6248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b="1">
                <a:solidFill>
                  <a:srgbClr val="000099"/>
                </a:solidFill>
                <a:latin typeface="Comic Sans MS" pitchFamily="66" charset="0"/>
              </a:rPr>
              <a:t>La banque débite le compte des intérêts et commissions convenus</a:t>
            </a:r>
            <a:endParaRPr lang="fr-FR" sz="1200" b="1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utoUpdateAnimBg="0"/>
      <p:bldP spid="11277" grpId="0" autoUpdateAnimBg="0"/>
      <p:bldP spid="11279" grpId="0" animBg="1" autoUpdateAnimBg="0"/>
      <p:bldP spid="11280" grpId="0" animBg="1" autoUpdateAnimBg="0"/>
      <p:bldP spid="11281" grpId="0" animBg="1" autoUpdateAnimBg="0"/>
      <p:bldP spid="11282" grpId="0" animBg="1" autoUpdateAnimBg="0"/>
      <p:bldP spid="11283" grpId="0" animBg="1" autoUpdateAnimBg="0"/>
      <p:bldP spid="11284" grpId="0" animBg="1" autoUpdateAnimBg="0"/>
      <p:bldP spid="11285" grpId="0" animBg="1" autoUpdateAnimBg="0"/>
      <p:bldP spid="11286" grpId="0" animBg="1" autoUpdateAnimBg="0"/>
      <p:bldP spid="11287" grpId="0" animBg="1" autoUpdateAnimBg="0"/>
      <p:bldP spid="11288" grpId="0" autoUpdateAnimBg="0"/>
      <p:bldP spid="11289" grpId="0" autoUpdateAnimBg="0"/>
      <p:bldP spid="11290" grpId="0" build="p" autoUpdateAnimBg="0"/>
      <p:bldP spid="11291" grpId="0" autoUpdateAnimBg="0"/>
      <p:bldP spid="11292" grpId="0" autoUpdateAnimBg="0"/>
      <p:bldP spid="11293" grpId="0" autoUpdateAnimBg="0"/>
      <p:bldP spid="11294" grpId="0" autoUpdateAnimBg="0"/>
      <p:bldP spid="11295" grpId="0" autoUpdateAnimBg="0"/>
      <p:bldP spid="11296" grpId="0" autoUpdateAnimBg="0"/>
      <p:bldP spid="1129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222ECE"/>
            </a:gs>
            <a:gs pos="50000">
              <a:srgbClr val="CCECFF"/>
            </a:gs>
            <a:gs pos="100000">
              <a:srgbClr val="222E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"/>
            <a:ext cx="6400800" cy="685800"/>
          </a:xfrm>
          <a:noFill/>
          <a:ln/>
        </p:spPr>
        <p:txBody>
          <a:bodyPr/>
          <a:lstStyle/>
          <a:p>
            <a:r>
              <a:rPr lang="fr-BE" sz="4000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 crédit de caisse</a:t>
            </a:r>
            <a:endParaRPr lang="fr-FR" sz="4000" b="1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14400" y="2209800"/>
            <a:ext cx="78486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spcBef>
                <a:spcPct val="20000"/>
              </a:spcBef>
              <a:buFontTx/>
              <a:buAutoNum type="arabicPeriod"/>
            </a:pPr>
            <a:r>
              <a:rPr lang="fr-FR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Le plafond, c’est-à-dire le montant maximum de l’avance.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</a:pPr>
            <a:r>
              <a:rPr lang="fr-FR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Le taux d’intérêt qui sera dû par le client pendant l’utilisation effective du crédit.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</a:pPr>
            <a:r>
              <a:rPr lang="fr-FR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La durée du crédit.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</a:pPr>
            <a:r>
              <a:rPr lang="fr-FR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La commission qui sera perçue par la banque.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</a:pPr>
            <a:r>
              <a:rPr lang="fr-FR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Les garanties à fournir par le client : hypothèques, nantissement de titres, gage sur marchandises…</a:t>
            </a:r>
          </a:p>
          <a:p>
            <a:pPr marL="457200" indent="-457200" algn="just">
              <a:spcBef>
                <a:spcPct val="20000"/>
              </a:spcBef>
            </a:pPr>
            <a:endParaRPr lang="fr-FR" sz="20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Conditions à fixer</a:t>
            </a:r>
            <a:endParaRPr lang="fr-FR" sz="32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 advAuto="1000"/>
      <p:bldP spid="1229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685800"/>
          </a:xfrm>
        </p:spPr>
        <p:txBody>
          <a:bodyPr/>
          <a:lstStyle/>
          <a:p>
            <a:r>
              <a:rPr lang="fr-BE" sz="4000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 crédit d’escompte</a:t>
            </a:r>
            <a:endParaRPr lang="fr-FR" sz="4000" b="1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fr-BE" sz="4800" b="1">
                <a:solidFill>
                  <a:srgbClr val="2E3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Crédits aux entreprises</a:t>
            </a:r>
            <a:endParaRPr lang="fr-FR" sz="4800" b="1">
              <a:solidFill>
                <a:srgbClr val="2E3E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6" name="Picture 4" descr="http://www.venturelab.ch/portrait/files/468/00015661-best_practice_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981200"/>
            <a:ext cx="2578100" cy="2827338"/>
          </a:xfrm>
          <a:prstGeom prst="rect">
            <a:avLst/>
          </a:prstGeom>
          <a:noFill/>
        </p:spPr>
      </p:pic>
      <p:sp>
        <p:nvSpPr>
          <p:cNvPr id="307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09600" y="6324600"/>
            <a:ext cx="381000" cy="304800"/>
          </a:xfrm>
          <a:prstGeom prst="actionButtonHome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50000">
              <a:srgbClr val="9CB86E"/>
            </a:gs>
            <a:gs pos="100000">
              <a:srgbClr val="DDEBC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"/>
            <a:ext cx="6400800" cy="685800"/>
          </a:xfrm>
          <a:noFill/>
          <a:ln/>
        </p:spPr>
        <p:txBody>
          <a:bodyPr/>
          <a:lstStyle/>
          <a:p>
            <a:r>
              <a:rPr lang="fr-BE" sz="4000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L’escompte-cédant</a:t>
            </a:r>
            <a:endParaRPr lang="fr-FR" sz="4000" b="1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14400" y="2209800"/>
            <a:ext cx="7848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 crédit d’escompte « cédant », appelé aussi escompte « client » est une convention entre la banque et son client </a:t>
            </a:r>
            <a:r>
              <a:rPr lang="fr-FR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(le tireur)</a:t>
            </a:r>
            <a:r>
              <a:rPr lang="fr-F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par laquelle la banque s’engage à escompter les traites tirées par lui sur ses débiteurs à concurrence d’un plafond convenu dans l’ouverture du crédit d’escompte.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914400" y="2057400"/>
            <a:ext cx="7924800" cy="0"/>
          </a:xfrm>
          <a:prstGeom prst="line">
            <a:avLst/>
          </a:prstGeom>
          <a:noFill/>
          <a:ln w="50800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8839200" y="2057400"/>
            <a:ext cx="0" cy="4267200"/>
          </a:xfrm>
          <a:prstGeom prst="line">
            <a:avLst/>
          </a:prstGeom>
          <a:noFill/>
          <a:ln w="50800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914400" y="6324600"/>
            <a:ext cx="7924800" cy="0"/>
          </a:xfrm>
          <a:prstGeom prst="line">
            <a:avLst/>
          </a:prstGeom>
          <a:noFill/>
          <a:ln w="50800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914400" y="2057400"/>
            <a:ext cx="0" cy="4267200"/>
          </a:xfrm>
          <a:prstGeom prst="line">
            <a:avLst/>
          </a:prstGeom>
          <a:noFill/>
          <a:ln w="50800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  <p:bldP spid="5130" grpId="0" animBg="1"/>
      <p:bldP spid="5131" grpId="0" animBg="1"/>
      <p:bldP spid="5132" grpId="0" animBg="1"/>
      <p:bldP spid="51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50000">
              <a:srgbClr val="9CB86E"/>
            </a:gs>
            <a:gs pos="100000">
              <a:srgbClr val="DDEBC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5DB-9FB8-4298-97AC-15599CD5FFD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7"/>
            <a:ext cx="7128792" cy="440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921</Words>
  <Application>Microsoft Office PowerPoint</Application>
  <PresentationFormat>Affichage à l'écran (4:3)</PresentationFormat>
  <Paragraphs>125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Modèle par défaut</vt:lpstr>
      <vt:lpstr>Crédits aux entreprises</vt:lpstr>
      <vt:lpstr>Crédits aux entreprises</vt:lpstr>
      <vt:lpstr>Présentation PowerPoint</vt:lpstr>
      <vt:lpstr>Présentation PowerPoint</vt:lpstr>
      <vt:lpstr>Présentation PowerPoint</vt:lpstr>
      <vt:lpstr>Présentation PowerPoint</vt:lpstr>
      <vt:lpstr>Crédits aux entreprises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Crédits aux entreprises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Crédits aux entreprises</vt:lpstr>
    </vt:vector>
  </TitlesOfParts>
  <Company>APLL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Crédits aux entreprises</dc:title>
  <dc:creator>HENEFFE</dc:creator>
  <cp:lastModifiedBy>Eric Assolari</cp:lastModifiedBy>
  <cp:revision>47</cp:revision>
  <dcterms:created xsi:type="dcterms:W3CDTF">2006-12-11T16:25:35Z</dcterms:created>
  <dcterms:modified xsi:type="dcterms:W3CDTF">2018-02-23T15:31:36Z</dcterms:modified>
</cp:coreProperties>
</file>